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7" r:id="rId14"/>
    <p:sldId id="268" r:id="rId15"/>
    <p:sldId id="269" r:id="rId16"/>
    <p:sldId id="270" r:id="rId17"/>
    <p:sldId id="274" r:id="rId18"/>
    <p:sldId id="272" r:id="rId19"/>
    <p:sldId id="275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>
      <p:cViewPr varScale="1">
        <p:scale>
          <a:sx n="82" d="100"/>
          <a:sy n="82" d="100"/>
        </p:scale>
        <p:origin x="720" y="7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11/14/2023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11/14/2023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11/14/2023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11/14/2023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524998" cy="102076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Stock Price Prediction and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293812" y="3429000"/>
            <a:ext cx="2971801" cy="274320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A Project by Nicholas Catani</a:t>
            </a:r>
          </a:p>
        </p:txBody>
      </p:sp>
      <p:pic>
        <p:nvPicPr>
          <p:cNvPr id="1026" name="Picture 2" descr="Stock market price silver GIF - Find on GIFER">
            <a:extLst>
              <a:ext uri="{FF2B5EF4-FFF2-40B4-BE49-F238E27FC236}">
                <a16:creationId xmlns:a16="http://schemas.microsoft.com/office/drawing/2014/main" id="{7CB5CC1C-1D9C-D418-A239-8341876EB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0022" y="2124529"/>
            <a:ext cx="5669280" cy="359954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51EF-29A2-F75F-AF16-5F099F7C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What is the percentage of companies per industry in the dataset?</a:t>
            </a:r>
          </a:p>
        </p:txBody>
      </p:sp>
      <p:pic>
        <p:nvPicPr>
          <p:cNvPr id="6" name="Picture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ED4B52E-4E6A-127B-C6D3-DC293086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514600"/>
            <a:ext cx="4343400" cy="3671888"/>
          </a:xfrm>
          <a:prstGeom prst="rect">
            <a:avLst/>
          </a:prstGeom>
        </p:spPr>
      </p:pic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FBDB0A6-07A5-4B7D-941D-1ACA119B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981200"/>
            <a:ext cx="5886775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6C21-E0CC-14C4-7276-ABEE7EA2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What is the total number of companies per country in the dataset?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458760C4-5CE8-5849-E12B-E36120F20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675282"/>
            <a:ext cx="3910012" cy="5106518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5803C2B-7E15-C3F4-64DC-F9D914AE4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90" y="3283579"/>
            <a:ext cx="4987722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BD41E4F-D575-9E97-725D-04E921FE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6" y="959906"/>
            <a:ext cx="10303133" cy="4938188"/>
          </a:xfrm>
          <a:prstGeom prst="rect">
            <a:avLst/>
          </a:prstGeom>
        </p:spPr>
      </p:pic>
      <p:pic>
        <p:nvPicPr>
          <p:cNvPr id="1026" name="Picture 2" descr="Debug GIFs - Get the best GIF on GIPHY">
            <a:extLst>
              <a:ext uri="{FF2B5EF4-FFF2-40B4-BE49-F238E27FC236}">
                <a16:creationId xmlns:a16="http://schemas.microsoft.com/office/drawing/2014/main" id="{70E9ACAD-4E1F-ED0F-1FBD-56111103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981200"/>
            <a:ext cx="3276599" cy="250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1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4CB9-CB72-F00C-57CA-75AFA4DA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Linear Regression Model</a:t>
            </a:r>
          </a:p>
        </p:txBody>
      </p:sp>
      <p:sp>
        <p:nvSpPr>
          <p:cNvPr id="3079" name="Text Placeholder 2">
            <a:extLst>
              <a:ext uri="{FF2B5EF4-FFF2-40B4-BE49-F238E27FC236}">
                <a16:creationId xmlns:a16="http://schemas.microsoft.com/office/drawing/2014/main" id="{B706C790-256C-34F2-204E-EACA7D50F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4606" y="1303176"/>
            <a:ext cx="2743200" cy="2743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Predicted “Close” stock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Features included “High”, “Low”, “Volume”, “Dividends”, “Stock Splits”,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Mean Absolute Error, Mean Squared Error, and R-squared</a:t>
            </a:r>
          </a:p>
        </p:txBody>
      </p:sp>
      <p:pic>
        <p:nvPicPr>
          <p:cNvPr id="3074" name="Picture 2" descr="Linear Regression: The Easier Way | by SAGAR SHARMA | Towards Data Science">
            <a:extLst>
              <a:ext uri="{FF2B5EF4-FFF2-40B4-BE49-F238E27FC236}">
                <a16:creationId xmlns:a16="http://schemas.microsoft.com/office/drawing/2014/main" id="{07629590-912B-D32A-F7AC-2041E07B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2262" y="1905000"/>
            <a:ext cx="5384800" cy="40386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AD643987-2588-02E3-EFDA-659254F01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4373744"/>
            <a:ext cx="3238781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D8D8-F24D-007C-C5C2-D68524EC3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Random Forest Model</a:t>
            </a:r>
          </a:p>
        </p:txBody>
      </p:sp>
      <p:sp>
        <p:nvSpPr>
          <p:cNvPr id="5127" name="Text Placeholder 2">
            <a:extLst>
              <a:ext uri="{FF2B5EF4-FFF2-40B4-BE49-F238E27FC236}">
                <a16:creationId xmlns:a16="http://schemas.microsoft.com/office/drawing/2014/main" id="{26457558-1408-A836-96F8-AAF808FAB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612" y="1181100"/>
            <a:ext cx="2743200" cy="2743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Ensemble of decision trees to predict stock prices.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Features included “Stock Splits”, “Dividends”, “Volume”.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MAE, MSE, and R-squared</a:t>
            </a:r>
          </a:p>
        </p:txBody>
      </p:sp>
      <p:pic>
        <p:nvPicPr>
          <p:cNvPr id="5122" name="Picture 2" descr="Abhinav Kohar on LinkedIn: #randomforest #machinelearning #data  #artificialintelligence #happylearning | 21 comments">
            <a:extLst>
              <a:ext uri="{FF2B5EF4-FFF2-40B4-BE49-F238E27FC236}">
                <a16:creationId xmlns:a16="http://schemas.microsoft.com/office/drawing/2014/main" id="{5D7D64B8-59CA-B57F-819F-5653C6D9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0022" y="2730208"/>
            <a:ext cx="5669280" cy="238818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E41EA-0A3D-DBC6-5266-2EA7CBDB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07" y="4483260"/>
            <a:ext cx="2969009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609F-5742-A588-2600-A033244F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Logistic Regression Model</a:t>
            </a:r>
          </a:p>
        </p:txBody>
      </p:sp>
      <p:sp>
        <p:nvSpPr>
          <p:cNvPr id="6151" name="Text Placeholder 2">
            <a:extLst>
              <a:ext uri="{FF2B5EF4-FFF2-40B4-BE49-F238E27FC236}">
                <a16:creationId xmlns:a16="http://schemas.microsoft.com/office/drawing/2014/main" id="{76C3417E-25B6-C3D8-013A-750AB47EB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1447800"/>
            <a:ext cx="2743200" cy="2743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Predicted whether a stock’s price would decrease to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Features included “High”, “Low”, “Volume”, “Dividends”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Accuracy, Confusion Matrix, Classification report.</a:t>
            </a:r>
          </a:p>
        </p:txBody>
      </p:sp>
      <p:pic>
        <p:nvPicPr>
          <p:cNvPr id="6146" name="Picture 2" descr="Logistic Regression">
            <a:extLst>
              <a:ext uri="{FF2B5EF4-FFF2-40B4-BE49-F238E27FC236}">
                <a16:creationId xmlns:a16="http://schemas.microsoft.com/office/drawing/2014/main" id="{F7C567CF-FFF3-6147-3E04-65DEFE3B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5362" y="1905000"/>
            <a:ext cx="4038600" cy="40386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51082B-7FF7-851C-6FD7-FF22BC9EE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475729"/>
            <a:ext cx="3505200" cy="19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13D7-7E14-6CC5-5A27-2E3ABD1E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54F27-1DD0-5136-D609-9F6F43653C4B}"/>
              </a:ext>
            </a:extLst>
          </p:cNvPr>
          <p:cNvSpPr txBox="1"/>
          <p:nvPr/>
        </p:nvSpPr>
        <p:spPr>
          <a:xfrm>
            <a:off x="1522414" y="2286000"/>
            <a:ext cx="8915398" cy="400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Linear Regression: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Limited predictive power, potential need for further exploration or feature engineering.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Exploring more advanced algorithms may enhance predictive performance.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Papyrus" panose="03070502060502030205" pitchFamily="66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Random Forest: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Poor fit for the data, alternative approaches or feature engineering my improve accuracy.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Consideration of different model architectures or additional feature engineering is suggested.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Papyrus" panose="03070502060502030205" pitchFamily="66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Logistic Regression: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Excelled in predicting non-decreasing stocks but struggled with declining stocks.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apyrus" panose="03070502060502030205" pitchFamily="66" charset="0"/>
              </a:rPr>
              <a:t>Addressing class imbalance through oversampling, under sampling, or other algorithms recommended.</a:t>
            </a:r>
          </a:p>
        </p:txBody>
      </p:sp>
    </p:spTree>
    <p:extLst>
      <p:ext uri="{BB962C8B-B14F-4D97-AF65-F5344CB8AC3E}">
        <p14:creationId xmlns:p14="http://schemas.microsoft.com/office/powerpoint/2010/main" val="3409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5FE8-4B2E-A3BC-D378-5602A986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Ethical Implications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5AAD6-5FEB-5673-41B7-C4D997577BA5}"/>
              </a:ext>
            </a:extLst>
          </p:cNvPr>
          <p:cNvSpPr txBox="1"/>
          <p:nvPr/>
        </p:nvSpPr>
        <p:spPr>
          <a:xfrm>
            <a:off x="1522414" y="1864325"/>
            <a:ext cx="9601198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Papyrus" panose="03070502060502030205" pitchFamily="66" charset="0"/>
              </a:rPr>
              <a:t>Insider Trading and Information Transparency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Fair Information Access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Ensure that analysis and predictions are based on publicly available information to prevent unfair advantages.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Avoid Insider Information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Strictly adhere to regulations to prevent the use of non-public information in decision-making.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Papyrus" panose="03070502060502030205" pitchFamily="66" charset="0"/>
              </a:rPr>
              <a:t>Social Impact of Predictions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Market Influence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Acknowledge the potential impact of predictions on stock prices and market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Responsible Reporting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Exercise caution in reporting to prevent unintended consequences on investors and the market.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Papyrus" panose="03070502060502030205" pitchFamily="66" charset="0"/>
              </a:rPr>
              <a:t>Environmental, Social, and Governance (ESG) Factors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Sustainable Investing</a:t>
            </a:r>
            <a:r>
              <a:rPr lang="en-US" sz="2000" b="0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: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Consider integrating ESG factors into the analysis to promote socially responsible investing.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Transparency in ESG Metrics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Clearly communicate the criteria and metrics used for evaluating companies in terms of ESG.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5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D13E-8E01-506E-B38A-DDFE65B9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Future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67164-5141-4522-5ABD-A60B8FE1C90B}"/>
              </a:ext>
            </a:extLst>
          </p:cNvPr>
          <p:cNvSpPr txBox="1"/>
          <p:nvPr/>
        </p:nvSpPr>
        <p:spPr>
          <a:xfrm>
            <a:off x="1557268" y="2895600"/>
            <a:ext cx="9143998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  <a:latin typeface="Papyrus" panose="03070502060502030205" pitchFamily="66" charset="0"/>
              </a:rPr>
              <a:t>Explore more advanced machine learning algorithms.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3"/>
              </a:solidFill>
              <a:latin typeface="Papyrus" panose="03070502060502030205" pitchFamily="66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  <a:latin typeface="Papyrus" panose="03070502060502030205" pitchFamily="66" charset="0"/>
              </a:rPr>
              <a:t>Conduct further feature engineering and refinement.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3"/>
              </a:solidFill>
              <a:latin typeface="Papyrus" panose="03070502060502030205" pitchFamily="66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  <a:latin typeface="Papyrus" panose="03070502060502030205" pitchFamily="66" charset="0"/>
              </a:rPr>
              <a:t>Continuous monitoring and adaptation to market dynamics.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3"/>
              </a:solidFill>
              <a:latin typeface="Papyrus" panose="03070502060502030205" pitchFamily="66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  <a:latin typeface="Papyrus" panose="03070502060502030205" pitchFamily="66" charset="0"/>
              </a:rPr>
              <a:t>Collaboration with domain experts for enhanced insights.</a:t>
            </a:r>
          </a:p>
        </p:txBody>
      </p:sp>
    </p:spTree>
    <p:extLst>
      <p:ext uri="{BB962C8B-B14F-4D97-AF65-F5344CB8AC3E}">
        <p14:creationId xmlns:p14="http://schemas.microsoft.com/office/powerpoint/2010/main" val="39921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2C038-A24A-C0E8-1465-C7FE684F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58" y="1905000"/>
            <a:ext cx="7504907" cy="42215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56654A-28C2-93EB-6E25-E5460BB6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170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>
                <a:latin typeface="Papyrus" panose="03070502060502030205" pitchFamily="66" charset="0"/>
              </a:rPr>
              <a:t>Table of Contents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Introduction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Libraries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Stakeholders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Data Preparation and Exploration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Business Questions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Training Session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Conclusion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Ethical Implications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latin typeface="Papyrus" panose="03070502060502030205" pitchFamily="66" charset="0"/>
              </a:rPr>
              <a:t>Future Directions</a:t>
            </a:r>
          </a:p>
        </p:txBody>
      </p:sp>
      <p:pic>
        <p:nvPicPr>
          <p:cNvPr id="2050" name="Picture 2" descr="Stock Price GIF Animation (example) | Finance GIFs &amp; Line Charts Made">
            <a:extLst>
              <a:ext uri="{FF2B5EF4-FFF2-40B4-BE49-F238E27FC236}">
                <a16:creationId xmlns:a16="http://schemas.microsoft.com/office/drawing/2014/main" id="{99C7C971-5384-082B-40F2-1CC1F643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6815" y="2795588"/>
            <a:ext cx="4419598" cy="248602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B1BD-CD1A-DA7A-2518-26D2825F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C4BCF-1643-A481-EB6F-398BB9E28B06}"/>
              </a:ext>
            </a:extLst>
          </p:cNvPr>
          <p:cNvSpPr txBox="1"/>
          <p:nvPr/>
        </p:nvSpPr>
        <p:spPr>
          <a:xfrm>
            <a:off x="615389" y="3886200"/>
            <a:ext cx="3124198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pyrus" panose="03070502060502030205" pitchFamily="66" charset="0"/>
              </a:rPr>
              <a:t>In the global economy, understanding and predicting stock prices are crucial for financial success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Papyrus" panose="03070502060502030205" pitchFamily="66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pyrus" panose="03070502060502030205" pitchFamily="66" charset="0"/>
              </a:rPr>
              <a:t>The Project focuses on historical stock price data analysis and modeling.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852BD-D84E-396A-58CE-3838661EFA0C}"/>
              </a:ext>
            </a:extLst>
          </p:cNvPr>
          <p:cNvSpPr txBox="1"/>
          <p:nvPr/>
        </p:nvSpPr>
        <p:spPr>
          <a:xfrm>
            <a:off x="4307399" y="3886200"/>
            <a:ext cx="3352800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pyrus" panose="03070502060502030205" pitchFamily="66" charset="0"/>
              </a:rPr>
              <a:t>Exploration: Uncover patterns, relationships, and insights in the dataset.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Papyrus" panose="03070502060502030205" pitchFamily="66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pyrus" panose="03070502060502030205" pitchFamily="66" charset="0"/>
              </a:rPr>
              <a:t>Prediction: Use machine learning to predict stock prices and classify future stock performance.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6255B-6590-45CE-5EEA-25E9E18A8564}"/>
              </a:ext>
            </a:extLst>
          </p:cNvPr>
          <p:cNvSpPr txBox="1"/>
          <p:nvPr/>
        </p:nvSpPr>
        <p:spPr>
          <a:xfrm>
            <a:off x="8228012" y="3886200"/>
            <a:ext cx="3566645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pyrus" panose="03070502060502030205" pitchFamily="66" charset="0"/>
              </a:rPr>
              <a:t>Date, opening/closing prices, highest/lowest prices, volumes, dividend payments, stock splits.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Papyrus" panose="03070502060502030205" pitchFamily="66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pyrus" panose="03070502060502030205" pitchFamily="66" charset="0"/>
              </a:rPr>
              <a:t>Company details: brand names, ticker symbols, industry classifications, headquarters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B921C-2D58-B173-6268-F964CA607AFB}"/>
              </a:ext>
            </a:extLst>
          </p:cNvPr>
          <p:cNvSpPr txBox="1"/>
          <p:nvPr/>
        </p:nvSpPr>
        <p:spPr>
          <a:xfrm rot="20213699">
            <a:off x="1195680" y="2212186"/>
            <a:ext cx="2819400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i="1" u="sng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Biz reasons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99D16-875F-D3AC-EBE4-B6328A71912C}"/>
              </a:ext>
            </a:extLst>
          </p:cNvPr>
          <p:cNvSpPr txBox="1"/>
          <p:nvPr/>
        </p:nvSpPr>
        <p:spPr>
          <a:xfrm rot="20213699">
            <a:off x="5090741" y="2212185"/>
            <a:ext cx="2819400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i="1" u="sng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79B7D-8782-CDCF-A403-1345D4EB41DF}"/>
              </a:ext>
            </a:extLst>
          </p:cNvPr>
          <p:cNvSpPr txBox="1"/>
          <p:nvPr/>
        </p:nvSpPr>
        <p:spPr>
          <a:xfrm rot="20213699">
            <a:off x="8504884" y="2261224"/>
            <a:ext cx="2819400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i="1" u="sng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Dataset Attributes</a:t>
            </a:r>
          </a:p>
        </p:txBody>
      </p:sp>
      <p:pic>
        <p:nvPicPr>
          <p:cNvPr id="12" name="Graphic 11" descr="Boardroom with solid fill">
            <a:extLst>
              <a:ext uri="{FF2B5EF4-FFF2-40B4-BE49-F238E27FC236}">
                <a16:creationId xmlns:a16="http://schemas.microsoft.com/office/drawing/2014/main" id="{7B6F7F6E-EA85-B219-24CA-1984DF62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839" y="2667000"/>
            <a:ext cx="762000" cy="762000"/>
          </a:xfrm>
          <a:prstGeom prst="rect">
            <a:avLst/>
          </a:prstGeom>
        </p:spPr>
      </p:pic>
      <p:pic>
        <p:nvPicPr>
          <p:cNvPr id="14" name="Graphic 13" descr="Presentation with checklist with solid fill">
            <a:extLst>
              <a:ext uri="{FF2B5EF4-FFF2-40B4-BE49-F238E27FC236}">
                <a16:creationId xmlns:a16="http://schemas.microsoft.com/office/drawing/2014/main" id="{B22DD794-ADAA-401A-8D2C-9AB958A29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1612" y="2667000"/>
            <a:ext cx="762000" cy="762000"/>
          </a:xfrm>
          <a:prstGeom prst="rect">
            <a:avLst/>
          </a:prstGeom>
        </p:spPr>
      </p:pic>
      <p:pic>
        <p:nvPicPr>
          <p:cNvPr id="16" name="Graphic 15" descr="Database with solid fill">
            <a:extLst>
              <a:ext uri="{FF2B5EF4-FFF2-40B4-BE49-F238E27FC236}">
                <a16:creationId xmlns:a16="http://schemas.microsoft.com/office/drawing/2014/main" id="{1917B7B8-EADF-FCA1-8F70-FB9BE1143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8385" y="26670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5FE8-4B2E-A3BC-D378-5602A986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Stakeholders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5AAD6-5FEB-5673-41B7-C4D997577BA5}"/>
              </a:ext>
            </a:extLst>
          </p:cNvPr>
          <p:cNvSpPr txBox="1"/>
          <p:nvPr/>
        </p:nvSpPr>
        <p:spPr>
          <a:xfrm>
            <a:off x="1522414" y="1864325"/>
            <a:ext cx="9601198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Papyrus" panose="03070502060502030205" pitchFamily="66" charset="0"/>
              </a:rPr>
              <a:t>Who Would Benefit?</a:t>
            </a:r>
          </a:p>
          <a:p>
            <a:pPr algn="l"/>
            <a:endParaRPr lang="en-US" sz="2000" b="0" i="0" dirty="0">
              <a:solidFill>
                <a:srgbClr val="D1D5DB"/>
              </a:solidFill>
              <a:effectLst/>
              <a:latin typeface="Papyrus" panose="03070502060502030205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Investors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Gain insights for informed investment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Financial Analysts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Utilize data for comprehensive financial analyses.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Data Scientists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Leverage predictive models for stock market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Business Executives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Understand industry and company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Regulators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Monitor and assess market dynamics for regulatory purposes.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Papyrus" panose="03070502060502030205" pitchFamily="66" charset="0"/>
            </a:endParaRPr>
          </a:p>
          <a:p>
            <a:pPr algn="l"/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Papyrus" panose="03070502060502030205" pitchFamily="66" charset="0"/>
              </a:rPr>
              <a:t>Why Does It Matter?</a:t>
            </a:r>
          </a:p>
          <a:p>
            <a:pPr algn="l"/>
            <a:endParaRPr lang="en-US" sz="2000" b="0" i="0" dirty="0">
              <a:solidFill>
                <a:srgbClr val="D1D5DB"/>
              </a:solidFill>
              <a:effectLst/>
              <a:latin typeface="Papyrus" panose="03070502060502030205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Informed Decisions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Enhances decision-making based on data-driven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Risk Assessment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Provides valuable information for risk evaluation.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Market Understanding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Deepens understanding of market trends and dynamics.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3"/>
                </a:solidFill>
                <a:effectLst/>
                <a:latin typeface="Papyrus" panose="03070502060502030205" pitchFamily="66" charset="0"/>
              </a:rPr>
              <a:t>Strategic Planning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Papyrus" panose="03070502060502030205" pitchFamily="66" charset="0"/>
              </a:rPr>
              <a:t>: Aids in formulating strategic plans based on industry and stock performance.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5FE8-4B2E-A3BC-D378-5602A986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Libraries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B6C6C28-848B-A8D2-C635-A4D272F8B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2438400"/>
            <a:ext cx="5791200" cy="350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AAD6-5FEB-5673-41B7-C4D997577BA5}"/>
              </a:ext>
            </a:extLst>
          </p:cNvPr>
          <p:cNvSpPr txBox="1"/>
          <p:nvPr/>
        </p:nvSpPr>
        <p:spPr>
          <a:xfrm>
            <a:off x="1141412" y="3200400"/>
            <a:ext cx="4114800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u="sng" dirty="0">
                <a:latin typeface="Papyrus" panose="03070502060502030205" pitchFamily="66" charset="0"/>
              </a:rPr>
              <a:t>Pandas</a:t>
            </a:r>
            <a:r>
              <a:rPr lang="en-US" sz="2000" dirty="0">
                <a:latin typeface="Papyrus" panose="03070502060502030205" pitchFamily="66" charset="0"/>
              </a:rPr>
              <a:t>: Data manipulation.</a:t>
            </a:r>
          </a:p>
          <a:p>
            <a:pPr>
              <a:lnSpc>
                <a:spcPct val="90000"/>
              </a:lnSpc>
            </a:pPr>
            <a:r>
              <a:rPr lang="en-US" sz="2000" b="1" u="sng" dirty="0">
                <a:latin typeface="Papyrus" panose="03070502060502030205" pitchFamily="66" charset="0"/>
              </a:rPr>
              <a:t>Matplotlib, </a:t>
            </a:r>
            <a:r>
              <a:rPr lang="en-US" sz="2000" b="1" u="sng" dirty="0" err="1">
                <a:latin typeface="Papyrus" panose="03070502060502030205" pitchFamily="66" charset="0"/>
              </a:rPr>
              <a:t>Plotly</a:t>
            </a:r>
            <a:r>
              <a:rPr lang="en-US" sz="2000" dirty="0">
                <a:latin typeface="Papyrus" panose="03070502060502030205" pitchFamily="66" charset="0"/>
              </a:rPr>
              <a:t>: Data visualization.</a:t>
            </a:r>
          </a:p>
          <a:p>
            <a:pPr>
              <a:lnSpc>
                <a:spcPct val="90000"/>
              </a:lnSpc>
            </a:pPr>
            <a:r>
              <a:rPr lang="en-US" sz="2000" b="1" u="sng" dirty="0">
                <a:latin typeface="Papyrus" panose="03070502060502030205" pitchFamily="66" charset="0"/>
              </a:rPr>
              <a:t>Scikit-learn</a:t>
            </a:r>
            <a:r>
              <a:rPr lang="en-US" sz="2000" dirty="0">
                <a:latin typeface="Papyrus" panose="03070502060502030205" pitchFamily="66" charset="0"/>
              </a:rPr>
              <a:t>: Machine learning.</a:t>
            </a:r>
          </a:p>
          <a:p>
            <a:pPr>
              <a:lnSpc>
                <a:spcPct val="90000"/>
              </a:lnSpc>
            </a:pPr>
            <a:r>
              <a:rPr lang="en-US" sz="2000" b="1" u="sng" dirty="0" err="1">
                <a:latin typeface="Papyrus" panose="03070502060502030205" pitchFamily="66" charset="0"/>
              </a:rPr>
              <a:t>Geopandas</a:t>
            </a:r>
            <a:r>
              <a:rPr lang="en-US" sz="2000" dirty="0">
                <a:latin typeface="Papyrus" panose="03070502060502030205" pitchFamily="66" charset="0"/>
              </a:rPr>
              <a:t>: Handling geographic data.</a:t>
            </a:r>
          </a:p>
        </p:txBody>
      </p:sp>
    </p:spTree>
    <p:extLst>
      <p:ext uri="{BB962C8B-B14F-4D97-AF65-F5344CB8AC3E}">
        <p14:creationId xmlns:p14="http://schemas.microsoft.com/office/powerpoint/2010/main" val="35056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174C-7463-793D-4FC2-795AFFF2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Data Preparation &amp; Exploration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52599292-694D-5DC2-AA0A-7BA37800A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2362200"/>
            <a:ext cx="9143998" cy="3962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Data Loading and Cleaning:</a:t>
            </a:r>
            <a:br>
              <a:rPr lang="en-US" dirty="0">
                <a:latin typeface="Papyrus" panose="03070502060502030205" pitchFamily="66" charset="0"/>
              </a:rPr>
            </a:br>
            <a:r>
              <a:rPr lang="en-US" dirty="0">
                <a:latin typeface="Papyrus" panose="03070502060502030205" pitchFamily="66" charset="0"/>
              </a:rPr>
              <a:t>- used pandas “</a:t>
            </a:r>
            <a:r>
              <a:rPr lang="en-US" dirty="0" err="1">
                <a:latin typeface="Papyrus" panose="03070502060502030205" pitchFamily="66" charset="0"/>
              </a:rPr>
              <a:t>read_csv</a:t>
            </a:r>
            <a:r>
              <a:rPr lang="en-US" dirty="0">
                <a:latin typeface="Papyrus" panose="03070502060502030205" pitchFamily="66" charset="0"/>
              </a:rPr>
              <a:t>” function.</a:t>
            </a:r>
            <a:br>
              <a:rPr lang="en-US" dirty="0">
                <a:latin typeface="Papyrus" panose="03070502060502030205" pitchFamily="66" charset="0"/>
              </a:rPr>
            </a:br>
            <a:r>
              <a:rPr lang="en-US" dirty="0">
                <a:latin typeface="Papyrus" panose="03070502060502030205" pitchFamily="66" charset="0"/>
              </a:rPr>
              <a:t>- applied “</a:t>
            </a:r>
            <a:r>
              <a:rPr lang="en-US" dirty="0" err="1">
                <a:latin typeface="Papyrus" panose="03070502060502030205" pitchFamily="66" charset="0"/>
              </a:rPr>
              <a:t>drop_duplicates</a:t>
            </a:r>
            <a:r>
              <a:rPr lang="en-US" dirty="0">
                <a:latin typeface="Papyrus" panose="03070502060502030205" pitchFamily="66" charset="0"/>
              </a:rPr>
              <a:t>” to ensure data integrity.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Feature Engineering:</a:t>
            </a:r>
            <a:br>
              <a:rPr lang="en-US" dirty="0">
                <a:latin typeface="Papyrus" panose="03070502060502030205" pitchFamily="66" charset="0"/>
              </a:rPr>
            </a:br>
            <a:r>
              <a:rPr lang="en-US" dirty="0">
                <a:latin typeface="Papyrus" panose="03070502060502030205" pitchFamily="66" charset="0"/>
              </a:rPr>
              <a:t>- converted “date” to datetime format.</a:t>
            </a:r>
            <a:br>
              <a:rPr lang="en-US" dirty="0">
                <a:latin typeface="Papyrus" panose="03070502060502030205" pitchFamily="66" charset="0"/>
              </a:rPr>
            </a:br>
            <a:r>
              <a:rPr lang="en-US" dirty="0">
                <a:latin typeface="Papyrus" panose="03070502060502030205" pitchFamily="66" charset="0"/>
              </a:rPr>
              <a:t>- created binary target variable “</a:t>
            </a:r>
            <a:r>
              <a:rPr lang="en-US" dirty="0" err="1">
                <a:latin typeface="Papyrus" panose="03070502060502030205" pitchFamily="66" charset="0"/>
              </a:rPr>
              <a:t>stock_going_down</a:t>
            </a:r>
            <a:r>
              <a:rPr lang="en-US" dirty="0">
                <a:latin typeface="Papyrus" panose="03070502060502030205" pitchFamily="66" charset="0"/>
              </a:rPr>
              <a:t>”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apyrus" panose="03070502060502030205" pitchFamily="66" charset="0"/>
              </a:rPr>
              <a:t>Exploratory Data Analysis (EDA):</a:t>
            </a:r>
            <a:br>
              <a:rPr lang="en-US" dirty="0">
                <a:latin typeface="Papyrus" panose="03070502060502030205" pitchFamily="66" charset="0"/>
              </a:rPr>
            </a:br>
            <a:r>
              <a:rPr lang="en-US" dirty="0">
                <a:latin typeface="Papyrus" panose="03070502060502030205" pitchFamily="66" charset="0"/>
              </a:rPr>
              <a:t>- used summary statistics, data visualization, and aggregation methods.</a:t>
            </a:r>
          </a:p>
        </p:txBody>
      </p:sp>
    </p:spTree>
    <p:extLst>
      <p:ext uri="{BB962C8B-B14F-4D97-AF65-F5344CB8AC3E}">
        <p14:creationId xmlns:p14="http://schemas.microsoft.com/office/powerpoint/2010/main" val="8882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82FC-96DE-01E8-BA77-B398253B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How many stocks had closing prices between $50 and $150 in the past month?</a:t>
            </a:r>
          </a:p>
        </p:txBody>
      </p:sp>
      <p:pic>
        <p:nvPicPr>
          <p:cNvPr id="6" name="Picture 5" descr="A graph with red bars&#10;&#10;Description automatically generated">
            <a:extLst>
              <a:ext uri="{FF2B5EF4-FFF2-40B4-BE49-F238E27FC236}">
                <a16:creationId xmlns:a16="http://schemas.microsoft.com/office/drawing/2014/main" id="{AF0C0A83-C404-4CE5-239F-2A797BE7D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2171699"/>
            <a:ext cx="4419600" cy="4056859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F24F6CA-BB78-AD29-556F-8AA8DEC9A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981200"/>
            <a:ext cx="5638800" cy="44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B004-7D36-618C-82E1-67D05928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Papyrus" panose="03070502060502030205" pitchFamily="66" charset="0"/>
              </a:rPr>
              <a:t>How did the Tech industry perform in the last quarter?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C4C60E-C35E-8A33-B9F3-F81BF195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 b="4088"/>
          <a:stretch/>
        </p:blipFill>
        <p:spPr>
          <a:xfrm>
            <a:off x="684212" y="1905000"/>
            <a:ext cx="5791198" cy="3810000"/>
          </a:xfrm>
          <a:prstGeom prst="rect">
            <a:avLst/>
          </a:prstGeom>
          <a:noFill/>
        </p:spPr>
      </p:pic>
      <p:pic>
        <p:nvPicPr>
          <p:cNvPr id="8" name="Picture 7" descr="A graph of a performance trend&#10;&#10;Description automatically generated with medium confidence">
            <a:extLst>
              <a:ext uri="{FF2B5EF4-FFF2-40B4-BE49-F238E27FC236}">
                <a16:creationId xmlns:a16="http://schemas.microsoft.com/office/drawing/2014/main" id="{57548037-F5A1-6C2C-F9FB-B18993F3F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2057400"/>
            <a:ext cx="5041400" cy="39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CB10-CE7D-49D2-D74B-53FA2DB0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Which sector performed well in the last six months?</a:t>
            </a:r>
          </a:p>
        </p:txBody>
      </p:sp>
      <p:pic>
        <p:nvPicPr>
          <p:cNvPr id="6" name="Picture 5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444F1157-51F0-D16A-9924-1636AF74A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905000"/>
            <a:ext cx="4495800" cy="4353311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C021AE2-A81E-6060-D873-62FB0BCCD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776561"/>
            <a:ext cx="5566747" cy="44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3955</TotalTime>
  <Words>747</Words>
  <Application>Microsoft Office PowerPoint</Application>
  <PresentationFormat>Custom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Consolas</vt:lpstr>
      <vt:lpstr>Corbel</vt:lpstr>
      <vt:lpstr>Papyrus</vt:lpstr>
      <vt:lpstr>Wingdings</vt:lpstr>
      <vt:lpstr>Chalkboard 16x9</vt:lpstr>
      <vt:lpstr>Stock Price Prediction and Classification</vt:lpstr>
      <vt:lpstr>Table of Contents</vt:lpstr>
      <vt:lpstr>Introduction</vt:lpstr>
      <vt:lpstr>Stakeholders</vt:lpstr>
      <vt:lpstr>Libraries</vt:lpstr>
      <vt:lpstr>Data Preparation &amp; Exploration</vt:lpstr>
      <vt:lpstr>How many stocks had closing prices between $50 and $150 in the past month?</vt:lpstr>
      <vt:lpstr>How did the Tech industry perform in the last quarter?</vt:lpstr>
      <vt:lpstr>Which sector performed well in the last six months?</vt:lpstr>
      <vt:lpstr>What is the percentage of companies per industry in the dataset?</vt:lpstr>
      <vt:lpstr>What is the total number of companies per country in the dataset?</vt:lpstr>
      <vt:lpstr>PowerPoint Presentation</vt:lpstr>
      <vt:lpstr>Linear Regression Model</vt:lpstr>
      <vt:lpstr>Random Forest Model</vt:lpstr>
      <vt:lpstr>Logistic Regression Model</vt:lpstr>
      <vt:lpstr>Interpretations</vt:lpstr>
      <vt:lpstr>Ethical Implications</vt:lpstr>
      <vt:lpstr>Future Directions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and Classification</dc:title>
  <dc:creator>Nicholas Catani</dc:creator>
  <cp:lastModifiedBy>Nicholas Catani</cp:lastModifiedBy>
  <cp:revision>9</cp:revision>
  <dcterms:created xsi:type="dcterms:W3CDTF">2023-11-11T00:56:35Z</dcterms:created>
  <dcterms:modified xsi:type="dcterms:W3CDTF">2023-11-15T04:30:37Z</dcterms:modified>
</cp:coreProperties>
</file>